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6"/>
  </p:notesMasterIdLst>
  <p:sldIdLst>
    <p:sldId id="256" r:id="rId3"/>
    <p:sldId id="266" r:id="rId4"/>
    <p:sldId id="257" r:id="rId5"/>
    <p:sldId id="262" r:id="rId6"/>
    <p:sldId id="263" r:id="rId7"/>
    <p:sldId id="264" r:id="rId8"/>
    <p:sldId id="265" r:id="rId9"/>
    <p:sldId id="268" r:id="rId10"/>
    <p:sldId id="270" r:id="rId11"/>
    <p:sldId id="272" r:id="rId12"/>
    <p:sldId id="273" r:id="rId13"/>
    <p:sldId id="275" r:id="rId14"/>
    <p:sldId id="276" r:id="rId15"/>
  </p:sldIdLst>
  <p:sldSz cx="9144000" cy="5143500" type="screen16x9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634" y="10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8316d6e1e8_3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28316d6e1e8_3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5F1EAF91-12AE-25DC-898F-349398780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0782A016-616E-D683-8163-64E0B19874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C0B670C2-18F1-02EE-5A46-F87604953E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5658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6B5F29E5-6D7D-D31F-5ADA-385751C2B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8F9F9B0D-B035-DA11-0FB2-EA998CAED1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BD2B014F-D37A-6ED9-7E70-25FEB5A3B0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7945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3F8600C8-1D82-B6DF-F393-3A2403B30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8B363EAC-FD52-9BAE-C028-C7E9EFC343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C128F571-5E91-70FD-1691-E4F9074590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3874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DC53095A-1179-D272-3FDE-1E6CE0769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EBC8A2CC-0BFF-AC09-73C9-122014B32C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372EC41E-AC57-5791-85D8-7D7A52862F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7601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BB8FCAF2-3942-A18E-7FB0-1C4835915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10305B1A-CC21-1005-02EC-43560A3CD9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7B057CF0-BCBB-D475-D16C-1E4400BBE6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6319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427F1731-4B07-9E7A-9D69-C4CCA95E5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93D00846-7DAD-68F3-8CC2-E8D882A8B0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D04C27BD-F18A-DC7F-7C24-00343F7E27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7872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7313455E-5785-679D-9A52-5E6FDF530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5BB69B7E-8689-3E13-FED0-AFF2C56820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1AC8788B-0FB3-7CE1-64D1-3BD167BC06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3665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D91922E2-7CE8-32B8-D7CA-0E26DFCAB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3D6518C4-ABC1-037B-8475-99E88DE316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53B098C1-D600-28BE-6620-20906CC20E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8436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E2F4BCEC-546E-7E41-AB9D-81952626F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3DD04D1A-7B72-6B48-C15F-8A2BFABD1A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BB2B9A66-A4C5-0221-2AF5-F34F45CEC3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67669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0EB6401D-8D00-5F01-E0E3-C00E27E24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BE99DEDC-CE26-D2C9-FE2C-51C68BE86A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F271A80B-B3AF-D071-5FDE-A06F13D360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14156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F8733255-BFF1-7F8C-83D1-16DB0707D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D8377123-48A6-B686-B325-A08ED620A3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C785F650-D303-EAFB-EB3D-2338B54B96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6644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82" name="Google Shape;18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90" name="Google Shape;19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2.mp4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5" descr="Abstract background of luminous dots"/>
          <p:cNvPicPr preferRelativeResize="0"/>
          <p:nvPr/>
        </p:nvPicPr>
        <p:blipFill rotWithShape="1">
          <a:blip r:embed="rId3">
            <a:alphaModFix/>
          </a:blip>
          <a:srcRect t="29405" b="29405"/>
          <a:stretch/>
        </p:blipFill>
        <p:spPr>
          <a:xfrm>
            <a:off x="0" y="0"/>
            <a:ext cx="9144000" cy="2510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5"/>
          <p:cNvPicPr preferRelativeResize="0"/>
          <p:nvPr/>
        </p:nvPicPr>
        <p:blipFill rotWithShape="1">
          <a:blip r:embed="rId4">
            <a:alphaModFix/>
          </a:blip>
          <a:srcRect l="13038" t="7202" r="12305" b="7591"/>
          <a:stretch/>
        </p:blipFill>
        <p:spPr>
          <a:xfrm>
            <a:off x="0" y="1393031"/>
            <a:ext cx="9144000" cy="2907507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5"/>
          <p:cNvSpPr txBox="1"/>
          <p:nvPr/>
        </p:nvSpPr>
        <p:spPr>
          <a:xfrm>
            <a:off x="1174087" y="2360654"/>
            <a:ext cx="1388969" cy="492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36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2024</a:t>
            </a:r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5"/>
          <p:cNvSpPr txBox="1"/>
          <p:nvPr/>
        </p:nvSpPr>
        <p:spPr>
          <a:xfrm>
            <a:off x="5525578" y="3413873"/>
            <a:ext cx="2237899" cy="256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Tim Spieringhs</a:t>
            </a:r>
            <a:endParaRPr sz="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4" name="Google Shape;214;p25" descr="Sfeerafbeelding Fonty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63477" y="4476839"/>
            <a:ext cx="1241107" cy="52816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5"/>
          <p:cNvSpPr txBox="1"/>
          <p:nvPr/>
        </p:nvSpPr>
        <p:spPr>
          <a:xfrm>
            <a:off x="0" y="4866500"/>
            <a:ext cx="37155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0" i="0" u="none" strike="noStrike" cap="none" dirty="0">
                <a:solidFill>
                  <a:srgbClr val="663366"/>
                </a:solidFill>
                <a:latin typeface="Calibri"/>
                <a:ea typeface="Calibri"/>
                <a:cs typeface="Calibri"/>
                <a:sym typeface="Calibri"/>
              </a:rPr>
              <a:t>Disassembly</a:t>
            </a:r>
            <a:r>
              <a:rPr lang="nl" sz="1400" b="0" i="0" u="none" strike="noStrike" cap="none" dirty="0">
                <a:solidFill>
                  <a:srgbClr val="663366"/>
                </a:solidFill>
                <a:latin typeface="Calibri"/>
                <a:ea typeface="Calibri"/>
                <a:cs typeface="Calibri"/>
                <a:sym typeface="Calibri"/>
              </a:rPr>
              <a:t> project </a:t>
            </a:r>
            <a:endParaRPr sz="1100" dirty="0"/>
          </a:p>
        </p:txBody>
      </p:sp>
      <p:sp>
        <p:nvSpPr>
          <p:cNvPr id="216" name="Google Shape;216;p25"/>
          <p:cNvSpPr txBox="1"/>
          <p:nvPr/>
        </p:nvSpPr>
        <p:spPr>
          <a:xfrm>
            <a:off x="1167200" y="2119659"/>
            <a:ext cx="1388969" cy="492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2600" b="1" dirty="0">
                <a:solidFill>
                  <a:srgbClr val="FFFFFF"/>
                </a:solidFill>
              </a:rPr>
              <a:t>10</a:t>
            </a:r>
            <a:r>
              <a:rPr lang="nl" sz="2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/ 04</a:t>
            </a:r>
            <a:endParaRPr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7471C351-C060-CB9E-250D-DF41EF06F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ED6DEF7A-3E54-9258-70A6-11A771312F1D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08C1B20E-5094-0972-E785-F1C0383B12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Artec</a:t>
            </a: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Eva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BBB81180-593B-0A8B-9DA4-5EDA407051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5A37BB48-9C41-B72A-E839-ED3B37A1A12C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Scan battery pack1">
            <a:hlinkClick r:id="" action="ppaction://media"/>
            <a:extLst>
              <a:ext uri="{FF2B5EF4-FFF2-40B4-BE49-F238E27FC236}">
                <a16:creationId xmlns:a16="http://schemas.microsoft.com/office/drawing/2014/main" id="{004E48AB-7417-FF0B-AD7A-6C90C921B9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714856" y="1713914"/>
            <a:ext cx="4072906" cy="2695306"/>
          </a:xfrm>
          <a:prstGeom prst="rect">
            <a:avLst/>
          </a:prstGeom>
        </p:spPr>
      </p:pic>
      <p:pic>
        <p:nvPicPr>
          <p:cNvPr id="3" name="Scan battery pack2">
            <a:hlinkClick r:id="" action="ppaction://media"/>
            <a:extLst>
              <a:ext uri="{FF2B5EF4-FFF2-40B4-BE49-F238E27FC236}">
                <a16:creationId xmlns:a16="http://schemas.microsoft.com/office/drawing/2014/main" id="{142A0D29-45E7-DDD9-DFB7-AE13E95034E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96945" y="1713914"/>
            <a:ext cx="4275055" cy="269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31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1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45BE82A9-8937-E901-2A77-DB7099C1E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113846B5-9835-20F4-DFA4-C2ADD913C9A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66CA0045-C97A-98DD-43F0-9453BF8DA3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Iphone</a:t>
            </a: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15 pro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95288FEF-14B4-71DC-A8F5-ABE31A815B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Koste veel meer tijd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Ging vaak fout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Moeilijk te editen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E76D972B-ADF2-5940-885F-8777F3FF600D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Scan iphone">
            <a:hlinkClick r:id="" action="ppaction://media"/>
            <a:extLst>
              <a:ext uri="{FF2B5EF4-FFF2-40B4-BE49-F238E27FC236}">
                <a16:creationId xmlns:a16="http://schemas.microsoft.com/office/drawing/2014/main" id="{3C20B3D2-70E5-1FFA-A314-59D9C5FE8A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03420" y="128588"/>
            <a:ext cx="2647855" cy="47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19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BA773D8A-F2AA-8030-A284-75265B5AC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F581156C-1581-5A9B-EB12-3A2BADF0C32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F0C47D75-F7EE-7C31-C054-7A4EC76E0C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Blender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A15696B7-47F9-DEA1-E07D-C89832A0BC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Python script automatisch opnamen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Nog niet getest met gescand product vanwege licentie problemen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 err="1">
                <a:solidFill>
                  <a:srgbClr val="5A5A5A"/>
                </a:solidFill>
              </a:rPr>
              <a:t>To</a:t>
            </a:r>
            <a:r>
              <a:rPr lang="nl-NL" sz="1500" dirty="0">
                <a:solidFill>
                  <a:srgbClr val="5A5A5A"/>
                </a:solidFill>
              </a:rPr>
              <a:t> Do: 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Automatisch </a:t>
            </a:r>
            <a:r>
              <a:rPr lang="nl-NL" sz="1500" dirty="0" err="1">
                <a:solidFill>
                  <a:srgbClr val="5A5A5A"/>
                </a:solidFill>
              </a:rPr>
              <a:t>bounding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boxes</a:t>
            </a:r>
            <a:r>
              <a:rPr lang="nl-NL" sz="1500" dirty="0">
                <a:solidFill>
                  <a:srgbClr val="5A5A5A"/>
                </a:solidFill>
              </a:rPr>
              <a:t> opslaan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Testen met gescand product zodra ik een licentie heb</a:t>
            </a: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ECDC768B-FEF8-1130-C124-E7E6733EDF06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78481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C6B2A155-8652-0700-F431-EDAEBBBCD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0ECC54DA-E2AD-C530-EB5B-EF9D4C9A568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FEE6B3D3-88D8-6621-0BCD-1221E02FAF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Voorstel</a:t>
            </a: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</a:t>
            </a: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voor</a:t>
            </a: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sprint 2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6A7F8182-FBAC-BE05-F01D-426FF87A0A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Afmaken volledige POC zodra ik licentie heb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2</a:t>
            </a:r>
            <a:r>
              <a:rPr lang="nl-NL" sz="1500" baseline="30000" dirty="0">
                <a:solidFill>
                  <a:srgbClr val="5A5A5A"/>
                </a:solidFill>
              </a:rPr>
              <a:t>de</a:t>
            </a:r>
            <a:r>
              <a:rPr lang="nl-NL" sz="1500" dirty="0">
                <a:solidFill>
                  <a:srgbClr val="5A5A5A"/>
                </a:solidFill>
              </a:rPr>
              <a:t> POC voor attributen herkennen (gewicht, kleur en vorm)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Bedrijf bezoek affix en meenemen in</a:t>
            </a:r>
            <a:br>
              <a:rPr lang="nl-NL" sz="1500" dirty="0">
                <a:solidFill>
                  <a:srgbClr val="5A5A5A"/>
                </a:solidFill>
              </a:rPr>
            </a:br>
            <a:r>
              <a:rPr lang="nl-NL" sz="1500" dirty="0">
                <a:solidFill>
                  <a:srgbClr val="5A5A5A"/>
                </a:solidFill>
              </a:rPr>
              <a:t> onderzoek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Voorstel vanuit PO?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68070FC5-EFF4-5403-3711-23CD1CD7A318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Afbeelding 2" descr="Afbeelding met diagram, tekst, lijn, Plan&#10;&#10;Automatisch gegenereerde beschrijving">
            <a:extLst>
              <a:ext uri="{FF2B5EF4-FFF2-40B4-BE49-F238E27FC236}">
                <a16:creationId xmlns:a16="http://schemas.microsoft.com/office/drawing/2014/main" id="{048FA00D-79E2-9C4E-F3C7-3465C3CFCC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489" y="2113889"/>
            <a:ext cx="5256787" cy="290102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al 3">
            <a:extLst>
              <a:ext uri="{FF2B5EF4-FFF2-40B4-BE49-F238E27FC236}">
                <a16:creationId xmlns:a16="http://schemas.microsoft.com/office/drawing/2014/main" id="{F43FFB8C-F427-7507-C422-A0DAE068EC12}"/>
              </a:ext>
            </a:extLst>
          </p:cNvPr>
          <p:cNvSpPr/>
          <p:nvPr/>
        </p:nvSpPr>
        <p:spPr>
          <a:xfrm>
            <a:off x="4471988" y="2968133"/>
            <a:ext cx="569437" cy="58188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15C854D5-A9A2-8C79-6740-9F533DAAF3B1}"/>
              </a:ext>
            </a:extLst>
          </p:cNvPr>
          <p:cNvSpPr/>
          <p:nvPr/>
        </p:nvSpPr>
        <p:spPr>
          <a:xfrm>
            <a:off x="7559692" y="3999889"/>
            <a:ext cx="1261579" cy="101502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E3A920E-0BF5-FBB7-B357-6ABC67F1F86C}"/>
              </a:ext>
            </a:extLst>
          </p:cNvPr>
          <p:cNvSpPr/>
          <p:nvPr/>
        </p:nvSpPr>
        <p:spPr>
          <a:xfrm>
            <a:off x="7147545" y="2866639"/>
            <a:ext cx="749546" cy="75673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2620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8E7B52BF-6FD9-A452-6758-037F31DA6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CB9B46D3-C325-86D4-DB03-CC9F9526BE0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2A55F1F8-0774-0170-D203-5A9DEA9738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Sprint </a:t>
            </a: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beloftes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A8B545E1-E516-3BDA-C932-244AB27BD7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Duidelijk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uitslag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van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onderzoek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van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verschillende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computer vision frameworks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</a:rPr>
              <a:t>Proof of concepts van </a:t>
            </a:r>
            <a:r>
              <a:rPr lang="en-GB" sz="1500" dirty="0" err="1">
                <a:solidFill>
                  <a:srgbClr val="5A5A5A"/>
                </a:solidFill>
              </a:rPr>
              <a:t>bepaalde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mogelijke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herkenningen</a:t>
            </a: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76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63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dirty="0">
              <a:solidFill>
                <a:srgbClr val="6633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0A39568B-D271-7546-867E-3E152832D715}"/>
              </a:ext>
            </a:extLst>
          </p:cNvPr>
          <p:cNvSpPr txBox="1"/>
          <p:nvPr/>
        </p:nvSpPr>
        <p:spPr>
          <a:xfrm>
            <a:off x="-100012" y="70354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756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/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Onderzoek</a:t>
            </a: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framework computer vision</a:t>
            </a:r>
            <a:endParaRPr lang="en-GB" dirty="0"/>
          </a:p>
        </p:txBody>
      </p:sp>
      <p:sp>
        <p:nvSpPr>
          <p:cNvPr id="223" name="Google Shape;223;p26"/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TensorFlow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</a:rPr>
              <a:t>PyTorch</a:t>
            </a:r>
            <a:endParaRPr lang="en-GB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Azure AI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OpenCV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</a:rPr>
              <a:t>Niet</a:t>
            </a:r>
            <a:r>
              <a:rPr lang="en-GB" sz="1500" dirty="0">
                <a:solidFill>
                  <a:srgbClr val="5A5A5A"/>
                </a:solidFill>
              </a:rPr>
              <a:t> YOLO maar </a:t>
            </a:r>
            <a:r>
              <a:rPr lang="en-GB" sz="1500" dirty="0" err="1">
                <a:solidFill>
                  <a:srgbClr val="5A5A5A"/>
                </a:solidFill>
              </a:rPr>
              <a:t>wel</a:t>
            </a:r>
            <a:r>
              <a:rPr lang="en-GB" sz="1500" dirty="0">
                <a:solidFill>
                  <a:srgbClr val="5A5A5A"/>
                </a:solidFill>
              </a:rPr>
              <a:t> in </a:t>
            </a:r>
            <a:r>
              <a:rPr lang="en-GB" sz="1500" dirty="0" err="1">
                <a:solidFill>
                  <a:srgbClr val="5A5A5A"/>
                </a:solidFill>
              </a:rPr>
              <a:t>gedachte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gehouden</a:t>
            </a: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76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63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dirty="0">
              <a:solidFill>
                <a:srgbClr val="6633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/>
          <p:cNvSpPr txBox="1"/>
          <p:nvPr/>
        </p:nvSpPr>
        <p:spPr>
          <a:xfrm>
            <a:off x="-100012" y="70354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D99BE882-5AC9-2FEB-3C53-D78441AC8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0CE07E6D-F465-E2C3-13DC-16294970CD7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2E2DEAE0-5CD2-06E2-695E-02283EAC6F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TensorFlow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2BAC49FB-EEA3-45FB-D63C-3BB73FF9F8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76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63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dirty="0">
              <a:solidFill>
                <a:srgbClr val="6633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BBB82EB3-E854-51B0-285B-6094575F2E31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Tabel 2">
            <a:extLst>
              <a:ext uri="{FF2B5EF4-FFF2-40B4-BE49-F238E27FC236}">
                <a16:creationId xmlns:a16="http://schemas.microsoft.com/office/drawing/2014/main" id="{683243D5-84AD-FDDA-296C-7CA64557721E}"/>
              </a:ext>
            </a:extLst>
          </p:cNvPr>
          <p:cNvGraphicFramePr>
            <a:graphicFrameLocks noGrp="1"/>
          </p:cNvGraphicFramePr>
          <p:nvPr/>
        </p:nvGraphicFramePr>
        <p:xfrm>
          <a:off x="1446848" y="1565407"/>
          <a:ext cx="5725160" cy="285737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7300">
                  <a:extLst>
                    <a:ext uri="{9D8B030D-6E8A-4147-A177-3AD203B41FA5}">
                      <a16:colId xmlns:a16="http://schemas.microsoft.com/office/drawing/2014/main" val="1583077480"/>
                    </a:ext>
                  </a:extLst>
                </a:gridCol>
                <a:gridCol w="3330575">
                  <a:extLst>
                    <a:ext uri="{9D8B030D-6E8A-4147-A177-3AD203B41FA5}">
                      <a16:colId xmlns:a16="http://schemas.microsoft.com/office/drawing/2014/main" val="464902363"/>
                    </a:ext>
                  </a:extLst>
                </a:gridCol>
                <a:gridCol w="1137285">
                  <a:extLst>
                    <a:ext uri="{9D8B030D-6E8A-4147-A177-3AD203B41FA5}">
                      <a16:colId xmlns:a16="http://schemas.microsoft.com/office/drawing/2014/main" val="420170339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600" dirty="0">
                          <a:effectLst/>
                        </a:rPr>
                        <a:t>TensorFlow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303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Aspect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Reasoning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Grading 1-10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3290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Accuracy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Can achieve high accuracy with careful model design and training.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8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093546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Speed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Slower than OpenCV for basic tasks, but can be optimized for performance.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7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41961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Community &amp; Support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Large and active community with extensive documentation and resources.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9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25026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Training Time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Flexible training capabilities, but training complex models can be time-consuming.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7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0534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Flexibility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Highly flexible for various deep learning tasks.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9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73937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Ease of Use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Steeper learning curve compared to OpenCV, but good tutorials are available.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7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85087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Resource Efficiency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Resource usage varies depending on model complexity, but can be optimized.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</a:rPr>
                        <a:t>7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217373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          Total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dirty="0">
                          <a:effectLst/>
                        </a:rPr>
                        <a:t>54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85119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516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5CEA8130-1923-4BF9-0930-F0A1EB7839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B24D7C98-DF50-794D-3F35-78B90E3966A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E848DADA-7647-7C95-9FB5-213923F17C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PyTorch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99F32D98-0D6F-942D-5009-4060F418E3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76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63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dirty="0">
              <a:solidFill>
                <a:srgbClr val="6633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BEA0A3E2-8D6F-EF03-1ED6-7A910B70AA20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Tabel 2">
            <a:extLst>
              <a:ext uri="{FF2B5EF4-FFF2-40B4-BE49-F238E27FC236}">
                <a16:creationId xmlns:a16="http://schemas.microsoft.com/office/drawing/2014/main" id="{D3310A41-0FB2-8355-ADFE-1BA8B8D43C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1817889"/>
              </p:ext>
            </p:extLst>
          </p:nvPr>
        </p:nvGraphicFramePr>
        <p:xfrm>
          <a:off x="1446848" y="1565407"/>
          <a:ext cx="5725160" cy="268929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7300">
                  <a:extLst>
                    <a:ext uri="{9D8B030D-6E8A-4147-A177-3AD203B41FA5}">
                      <a16:colId xmlns:a16="http://schemas.microsoft.com/office/drawing/2014/main" val="1583077480"/>
                    </a:ext>
                  </a:extLst>
                </a:gridCol>
                <a:gridCol w="3330575">
                  <a:extLst>
                    <a:ext uri="{9D8B030D-6E8A-4147-A177-3AD203B41FA5}">
                      <a16:colId xmlns:a16="http://schemas.microsoft.com/office/drawing/2014/main" val="464902363"/>
                    </a:ext>
                  </a:extLst>
                </a:gridCol>
                <a:gridCol w="1137285">
                  <a:extLst>
                    <a:ext uri="{9D8B030D-6E8A-4147-A177-3AD203B41FA5}">
                      <a16:colId xmlns:a16="http://schemas.microsoft.com/office/drawing/2014/main" val="420170339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6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PyTorch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303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Aspect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Reasoning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Grading 1-10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3290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Accuracy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Similar to TensorFlow in achieving high accuracy with proper model design and training.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093546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Speed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Similar speed considerations as TensorFlow; can be optimized for performance.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41961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Community &amp; Support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Growing and active community with good documentation and resources.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25026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Training Time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Flexible training capabilities, training time depends on model complexity.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0534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Flexibility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Highly flexible for various deep learning tasks.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9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73937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Ease of Use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Considered slightly more user-friendly than TensorFlow for research.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85087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Resource Efficiency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Similar resource usage considerations as TensorFlow.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217373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         Total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54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85119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970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A9858352-9CED-0CB2-FB74-186276526B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A2E6AF4B-F64F-2BF3-5915-662A0804261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8A63BBB4-9CF1-497F-5935-4088794227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OpenCV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66AB170A-E83A-803C-4720-D52EE5663B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76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63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dirty="0">
              <a:solidFill>
                <a:srgbClr val="6633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B33EE8FB-1544-932A-487A-3155282F6927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Tabel 2">
            <a:extLst>
              <a:ext uri="{FF2B5EF4-FFF2-40B4-BE49-F238E27FC236}">
                <a16:creationId xmlns:a16="http://schemas.microsoft.com/office/drawing/2014/main" id="{9E3C095D-4179-2720-990D-CE63053981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9403674"/>
              </p:ext>
            </p:extLst>
          </p:nvPr>
        </p:nvGraphicFramePr>
        <p:xfrm>
          <a:off x="1446848" y="1565407"/>
          <a:ext cx="5725160" cy="28686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7300">
                  <a:extLst>
                    <a:ext uri="{9D8B030D-6E8A-4147-A177-3AD203B41FA5}">
                      <a16:colId xmlns:a16="http://schemas.microsoft.com/office/drawing/2014/main" val="1583077480"/>
                    </a:ext>
                  </a:extLst>
                </a:gridCol>
                <a:gridCol w="3330575">
                  <a:extLst>
                    <a:ext uri="{9D8B030D-6E8A-4147-A177-3AD203B41FA5}">
                      <a16:colId xmlns:a16="http://schemas.microsoft.com/office/drawing/2014/main" val="464902363"/>
                    </a:ext>
                  </a:extLst>
                </a:gridCol>
                <a:gridCol w="1137285">
                  <a:extLst>
                    <a:ext uri="{9D8B030D-6E8A-4147-A177-3AD203B41FA5}">
                      <a16:colId xmlns:a16="http://schemas.microsoft.com/office/drawing/2014/main" val="420170339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6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OpenCV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303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Aspect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Reasoning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Grading 1-10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3290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Accuracy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Not high if you detect objects with only OpenCV but with YOLO it would be way more accurate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093546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Speed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Fast for computer vision tasks, slower than TensorFlow/PyTorch for deep learning.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41961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Community &amp; Support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Large and active community with extensive resources and tutorials.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10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25026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Training 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Limited training capabilities for deep learning models.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3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0534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Flexibility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Primarily for computer vision tasks, less flexible for general deep learning.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73937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Ease of Use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Beginner-friendly with many tutorials and well-documented functions.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9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85087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Resource Efficiency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Efficient for computer vision tasks, especially without deep learning models.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9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217373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         Total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49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85119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04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602F6A5F-6AAF-E36F-B875-D4800DA15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BF19AFAA-4EA0-FF09-5CE6-A806DBE88B0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B91EAE65-ADB1-B212-5155-974D9724E9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Azure AI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E359347F-0045-9208-6775-AFFB13A71C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76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63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dirty="0">
              <a:solidFill>
                <a:srgbClr val="6633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A73C8958-AEE4-0727-3152-C5A2E21AD4E5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Tabel 2">
            <a:extLst>
              <a:ext uri="{FF2B5EF4-FFF2-40B4-BE49-F238E27FC236}">
                <a16:creationId xmlns:a16="http://schemas.microsoft.com/office/drawing/2014/main" id="{4BEE9A67-6452-3D9F-7D3E-C7C6150E5F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409471"/>
              </p:ext>
            </p:extLst>
          </p:nvPr>
        </p:nvGraphicFramePr>
        <p:xfrm>
          <a:off x="1446848" y="1565407"/>
          <a:ext cx="5725160" cy="28686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7300">
                  <a:extLst>
                    <a:ext uri="{9D8B030D-6E8A-4147-A177-3AD203B41FA5}">
                      <a16:colId xmlns:a16="http://schemas.microsoft.com/office/drawing/2014/main" val="1583077480"/>
                    </a:ext>
                  </a:extLst>
                </a:gridCol>
                <a:gridCol w="3330575">
                  <a:extLst>
                    <a:ext uri="{9D8B030D-6E8A-4147-A177-3AD203B41FA5}">
                      <a16:colId xmlns:a16="http://schemas.microsoft.com/office/drawing/2014/main" val="464902363"/>
                    </a:ext>
                  </a:extLst>
                </a:gridCol>
                <a:gridCol w="1137285">
                  <a:extLst>
                    <a:ext uri="{9D8B030D-6E8A-4147-A177-3AD203B41FA5}">
                      <a16:colId xmlns:a16="http://schemas.microsoft.com/office/drawing/2014/main" val="420170339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6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Azure AI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303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Aspect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Reasoning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Grading 1-10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3290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Accuracy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Accuracy depends on the specific deep learning service used.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N/A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093546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Speed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Speed varies depending on the service.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N/A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41961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Community &amp; Support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Microsoft provides documentation and support for Azure AI services.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25026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Training Time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Training time depends on the service, dataset size, and hardware used.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N/A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0534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Flexibility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Offers various deep learning services for different tasks, but may not be as flexible as standalone frameworks.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73937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Ease of Use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Can be easier than building models from scratch, but requires familiarity with Azure services.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85087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Resource Efficiency</a:t>
                      </a:r>
                      <a:endParaRPr lang="nl-N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Pay-as-you-go model for cloud resources, can be efficient if used optimally.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N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217373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          Total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LID4096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N/A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85119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4348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A3A211D2-57EA-B14E-522E-2B4188919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BED1D868-C053-5E81-583C-417E0538F68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9092C35F-73BD-5152-422F-4C6B21BE05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YOLO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3FB48307-0872-7E70-C047-61A41896A3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</a:rPr>
              <a:t>YOLO is </a:t>
            </a:r>
            <a:r>
              <a:rPr lang="en-GB" sz="1500" dirty="0" err="1">
                <a:solidFill>
                  <a:srgbClr val="5A5A5A"/>
                </a:solidFill>
              </a:rPr>
              <a:t>een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algoritme</a:t>
            </a:r>
            <a:r>
              <a:rPr lang="en-GB" sz="1500" dirty="0">
                <a:solidFill>
                  <a:srgbClr val="5A5A5A"/>
                </a:solidFill>
              </a:rPr>
              <a:t> die je </a:t>
            </a:r>
            <a:r>
              <a:rPr lang="en-GB" sz="1500" dirty="0" err="1">
                <a:solidFill>
                  <a:srgbClr val="5A5A5A"/>
                </a:solidFill>
              </a:rPr>
              <a:t>kan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toevoegen</a:t>
            </a:r>
            <a:endParaRPr lang="en-GB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YOLO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heeft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een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500" dirty="0">
                <a:solidFill>
                  <a:srgbClr val="5A5A5A"/>
                </a:solidFill>
              </a:rPr>
              <a:t>framework </a:t>
            </a:r>
            <a:r>
              <a:rPr lang="en-GB" sz="1500" dirty="0" err="1">
                <a:solidFill>
                  <a:srgbClr val="5A5A5A"/>
                </a:solidFill>
              </a:rPr>
              <a:t>nodig</a:t>
            </a:r>
            <a:endParaRPr lang="en-GB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Alle 4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kunnen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YOLO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toevo</a:t>
            </a:r>
            <a:r>
              <a:rPr lang="en-GB" sz="1500" dirty="0" err="1">
                <a:solidFill>
                  <a:srgbClr val="5A5A5A"/>
                </a:solidFill>
              </a:rPr>
              <a:t>egen</a:t>
            </a:r>
            <a:endParaRPr lang="en-GB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YOLO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maakt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herkkenen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sneller</a:t>
            </a:r>
            <a:endParaRPr lang="en-GB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YOLO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gebruikt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meer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500" dirty="0">
                <a:solidFill>
                  <a:srgbClr val="5A5A5A"/>
                </a:solidFill>
              </a:rPr>
              <a:t>CPU/GPU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Veranderd</a:t>
            </a:r>
            <a:r>
              <a:rPr lang="en-GB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GB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uitkomst</a:t>
            </a:r>
            <a:r>
              <a:rPr lang="en-GB" sz="1500" dirty="0">
                <a:solidFill>
                  <a:srgbClr val="5A5A5A"/>
                </a:solidFill>
              </a:rPr>
              <a:t> </a:t>
            </a:r>
            <a:r>
              <a:rPr lang="en-GB" sz="1500" dirty="0" err="1">
                <a:solidFill>
                  <a:srgbClr val="5A5A5A"/>
                </a:solidFill>
              </a:rPr>
              <a:t>niet</a:t>
            </a: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76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solidFill>
                <a:srgbClr val="5A5A5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20700" lvl="1" indent="-63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dirty="0">
              <a:solidFill>
                <a:srgbClr val="6633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E29619DB-841D-939F-EACA-08DBFBA31B55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458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6BBCFB7F-9404-DE9F-82BE-57DB3B881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273025D9-AF6E-8856-8F23-EE6716EAE20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597C898F-B5DF-8BB0-A1EA-1F644B2908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3D </a:t>
            </a:r>
            <a:r>
              <a:rPr lang="en-GB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scannen</a:t>
            </a: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POC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306F348A-E32D-3DD5-3AFC-0A95AC4F11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 err="1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Artec</a:t>
            </a:r>
            <a:r>
              <a:rPr lang="nl-NL" sz="1500" dirty="0">
                <a:solidFill>
                  <a:srgbClr val="5A5A5A"/>
                </a:solidFill>
                <a:latin typeface="Calibri"/>
                <a:ea typeface="Calibri"/>
                <a:cs typeface="Calibri"/>
                <a:sym typeface="Calibri"/>
              </a:rPr>
              <a:t> EVA 3D scanner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 err="1">
                <a:solidFill>
                  <a:srgbClr val="5A5A5A"/>
                </a:solidFill>
              </a:rPr>
              <a:t>Iphone</a:t>
            </a:r>
            <a:r>
              <a:rPr lang="nl-NL" sz="1500" dirty="0">
                <a:solidFill>
                  <a:srgbClr val="5A5A5A"/>
                </a:solidFill>
              </a:rPr>
              <a:t> 15 pro 3D scanner</a:t>
            </a: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2859B82D-6462-2C8A-E777-FB538CA918E0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900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619</Words>
  <Application>Microsoft Office PowerPoint</Application>
  <PresentationFormat>Diavoorstelling (16:9)</PresentationFormat>
  <Paragraphs>157</Paragraphs>
  <Slides>13</Slides>
  <Notes>13</Notes>
  <HiddenSlides>0</HiddenSlides>
  <MMClips>3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13</vt:i4>
      </vt:variant>
    </vt:vector>
  </HeadingPairs>
  <TitlesOfParts>
    <vt:vector size="19" baseType="lpstr">
      <vt:lpstr>Montserrat</vt:lpstr>
      <vt:lpstr>Lato</vt:lpstr>
      <vt:lpstr>Calibri</vt:lpstr>
      <vt:lpstr>Arial</vt:lpstr>
      <vt:lpstr>Focus</vt:lpstr>
      <vt:lpstr>Office Theme</vt:lpstr>
      <vt:lpstr>PowerPoint-presentatie</vt:lpstr>
      <vt:lpstr>Sprint beloftes</vt:lpstr>
      <vt:lpstr>Onderzoek framework computer vision</vt:lpstr>
      <vt:lpstr>TensorFlow</vt:lpstr>
      <vt:lpstr>PyTorch</vt:lpstr>
      <vt:lpstr>OpenCV</vt:lpstr>
      <vt:lpstr>Azure AI</vt:lpstr>
      <vt:lpstr>YOLO</vt:lpstr>
      <vt:lpstr>3D scannen POC</vt:lpstr>
      <vt:lpstr>Artec Eva</vt:lpstr>
      <vt:lpstr>Iphone 15 pro</vt:lpstr>
      <vt:lpstr>Blender</vt:lpstr>
      <vt:lpstr>Voorstel voor sprint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Tim Spieringhs</dc:creator>
  <cp:lastModifiedBy>Spieringhs,Tim T.</cp:lastModifiedBy>
  <cp:revision>11</cp:revision>
  <dcterms:modified xsi:type="dcterms:W3CDTF">2024-04-10T07:33:43Z</dcterms:modified>
</cp:coreProperties>
</file>